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JeUd6TGvbT6ONeo895c8B6Ra7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5e31a8155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a5e31a815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5e31a8155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3a5e31a8155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5e31a8155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a5e31a8155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f3ae9c3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af3ae9c3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af3ae9c3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f3ae9c3a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af3ae9c3a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af3ae9c3a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universe.roboflow.com/usmanchaudhry622-gmail-com/traffic-and-road-signs/dataset/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>
            <p:ph type="ctrTitle"/>
          </p:nvPr>
        </p:nvSpPr>
        <p:spPr>
          <a:xfrm>
            <a:off x="395750" y="1646700"/>
            <a:ext cx="114006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None/>
            </a:pPr>
            <a:br>
              <a:rPr b="1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b="1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A Data-Centric Approach to High-Accuracy Traffic Sign Detection Using an Optimized </a:t>
            </a: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YOLO v8</a:t>
            </a:r>
            <a:r>
              <a:rPr b="1" lang="en-US" sz="3000"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r>
              <a:rPr b="0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br>
              <a:rPr b="0" i="0" lang="en-US" sz="3000" u="none" strike="noStrike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000"/>
          </a:p>
        </p:txBody>
      </p:sp>
      <p:sp>
        <p:nvSpPr>
          <p:cNvPr id="90" name="Google Shape;90;p1"/>
          <p:cNvSpPr/>
          <p:nvPr/>
        </p:nvSpPr>
        <p:spPr>
          <a:xfrm flipH="1" rot="10800000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  <a:gs pos="100000">
                <a:srgbClr val="000000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2F5496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flipH="1">
            <a:off x="-25" y="3684775"/>
            <a:ext cx="12253500" cy="31734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 title="41598_2025_3792_Fig6_HTM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37" y="3853587"/>
            <a:ext cx="4334913" cy="2835775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6662875" y="4092175"/>
            <a:ext cx="5019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Piyash Basak (221-35-993)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Supervisor: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Md Rajib Mia, Lecturer (Senior Scale)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/>
          <p:nvPr>
            <p:ph type="title"/>
          </p:nvPr>
        </p:nvSpPr>
        <p:spPr>
          <a:xfrm>
            <a:off x="950225" y="334700"/>
            <a:ext cx="80274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8"/>
          <p:cNvSpPr txBox="1"/>
          <p:nvPr/>
        </p:nvSpPr>
        <p:spPr>
          <a:xfrm>
            <a:off x="7066075" y="6099925"/>
            <a:ext cx="2432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Methodology Diagram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950225" y="1759050"/>
            <a:ext cx="26583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Workflow Overview: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Dataset Preparation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→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Augmentation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→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Training (</a:t>
            </a:r>
            <a:r>
              <a:rPr lang="en-US" sz="1800">
                <a:solidFill>
                  <a:schemeClr val="dk1"/>
                </a:solidFill>
              </a:rPr>
              <a:t>YOLO v8</a:t>
            </a:r>
            <a:r>
              <a:rPr lang="en-US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→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Evaluation.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4">
            <a:alphaModFix/>
          </a:blip>
          <a:srcRect b="10586" l="0" r="0" t="0"/>
          <a:stretch/>
        </p:blipFill>
        <p:spPr>
          <a:xfrm>
            <a:off x="4692112" y="2194990"/>
            <a:ext cx="6661688" cy="37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type="title"/>
          </p:nvPr>
        </p:nvSpPr>
        <p:spPr>
          <a:xfrm>
            <a:off x="624975" y="370838"/>
            <a:ext cx="97284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681550" y="2055975"/>
            <a:ext cx="7013700" cy="3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Data Source:</a:t>
            </a:r>
            <a:r>
              <a:rPr lang="en-US" sz="2100">
                <a:solidFill>
                  <a:schemeClr val="dk1"/>
                </a:solidFill>
              </a:rPr>
              <a:t> 10,000 images from Roboflow "Traffic and Road Signs" dataset.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Classes:</a:t>
            </a:r>
            <a:r>
              <a:rPr lang="en-US" sz="2100">
                <a:solidFill>
                  <a:schemeClr val="dk1"/>
                </a:solidFill>
              </a:rPr>
              <a:t> 29 distinct classes (e.g., Stop Sign, Speed Limit).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Diversity:</a:t>
            </a:r>
            <a:r>
              <a:rPr lang="en-US" sz="2100">
                <a:solidFill>
                  <a:schemeClr val="dk1"/>
                </a:solidFill>
              </a:rPr>
              <a:t> Contains varying bounding box sizes and aspect ratios, ensuring the model learns to detect signs of all shapes.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7650" y="1685200"/>
            <a:ext cx="4032949" cy="21807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7650" y="4175625"/>
            <a:ext cx="4032949" cy="2180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10"/>
          <p:cNvSpPr txBox="1"/>
          <p:nvPr>
            <p:ph type="title"/>
          </p:nvPr>
        </p:nvSpPr>
        <p:spPr>
          <a:xfrm>
            <a:off x="610850" y="500575"/>
            <a:ext cx="88650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0" name="Google Shape;23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0"/>
          <p:cNvSpPr txBox="1"/>
          <p:nvPr/>
        </p:nvSpPr>
        <p:spPr>
          <a:xfrm>
            <a:off x="610850" y="1991650"/>
            <a:ext cx="65751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Preprocessing:</a:t>
            </a:r>
            <a:r>
              <a:rPr lang="en-US" sz="2000">
                <a:solidFill>
                  <a:schemeClr val="dk1"/>
                </a:solidFill>
              </a:rPr>
              <a:t> All images resized to </a:t>
            </a:r>
            <a:r>
              <a:rPr b="1" lang="en-US" sz="2000">
                <a:solidFill>
                  <a:schemeClr val="dk1"/>
                </a:solidFill>
              </a:rPr>
              <a:t>416 x 416</a:t>
            </a:r>
            <a:r>
              <a:rPr b="1" lang="en-US" sz="2000">
                <a:solidFill>
                  <a:schemeClr val="dk1"/>
                </a:solidFill>
              </a:rPr>
              <a:t> pixels</a:t>
            </a:r>
            <a:r>
              <a:rPr lang="en-US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Data Splitting: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Training:</a:t>
            </a:r>
            <a:r>
              <a:rPr lang="en-US" sz="2000">
                <a:solidFill>
                  <a:schemeClr val="dk1"/>
                </a:solidFill>
              </a:rPr>
              <a:t> 71% (7,092 images)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Validation:</a:t>
            </a:r>
            <a:r>
              <a:rPr lang="en-US" sz="2000">
                <a:solidFill>
                  <a:schemeClr val="dk1"/>
                </a:solidFill>
              </a:rPr>
              <a:t> 19% (1,884 images)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Testing:</a:t>
            </a:r>
            <a:r>
              <a:rPr lang="en-US" sz="2000">
                <a:solidFill>
                  <a:schemeClr val="dk1"/>
                </a:solidFill>
              </a:rPr>
              <a:t> 10% (1,024 images) 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2150" y="1991652"/>
            <a:ext cx="4341526" cy="3373323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5e31a8155_0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3a5e31a8155_0_59"/>
          <p:cNvSpPr txBox="1"/>
          <p:nvPr>
            <p:ph type="title"/>
          </p:nvPr>
        </p:nvSpPr>
        <p:spPr>
          <a:xfrm>
            <a:off x="667400" y="531500"/>
            <a:ext cx="82629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Comparison with State-of-Arts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g3a5e31a8155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a5e31a8155_0_59"/>
          <p:cNvSpPr txBox="1"/>
          <p:nvPr/>
        </p:nvSpPr>
        <p:spPr>
          <a:xfrm>
            <a:off x="794675" y="1999425"/>
            <a:ext cx="10209300" cy="3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Ablation Study Results: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Baseline (No Augmentation):</a:t>
            </a:r>
            <a:r>
              <a:rPr lang="en-US" sz="1800">
                <a:solidFill>
                  <a:schemeClr val="dk1"/>
                </a:solidFill>
              </a:rPr>
              <a:t> Failed with only </a:t>
            </a:r>
            <a:r>
              <a:rPr b="1" lang="en-US" sz="1800">
                <a:solidFill>
                  <a:schemeClr val="dk1"/>
                </a:solidFill>
              </a:rPr>
              <a:t>42.10%</a:t>
            </a:r>
            <a:r>
              <a:rPr lang="en-US" sz="1800">
                <a:solidFill>
                  <a:schemeClr val="dk1"/>
                </a:solidFill>
              </a:rPr>
              <a:t> mAP.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Proposed (Full Augmentation):</a:t>
            </a:r>
            <a:r>
              <a:rPr lang="en-US" sz="1800">
                <a:solidFill>
                  <a:schemeClr val="dk1"/>
                </a:solidFill>
              </a:rPr>
              <a:t> Achieved </a:t>
            </a:r>
            <a:r>
              <a:rPr b="1" lang="en-US" sz="1800">
                <a:solidFill>
                  <a:schemeClr val="dk1"/>
                </a:solidFill>
              </a:rPr>
              <a:t>94.18%</a:t>
            </a:r>
            <a:r>
              <a:rPr lang="en-US" sz="1800">
                <a:solidFill>
                  <a:schemeClr val="dk1"/>
                </a:solidFill>
              </a:rPr>
              <a:t> mAP.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Impact:</a:t>
            </a:r>
            <a:r>
              <a:rPr lang="en-US" sz="1800">
                <a:solidFill>
                  <a:schemeClr val="dk1"/>
                </a:solidFill>
              </a:rPr>
              <a:t> A massive </a:t>
            </a:r>
            <a:r>
              <a:rPr b="1" lang="en-US" sz="1800">
                <a:solidFill>
                  <a:schemeClr val="dk1"/>
                </a:solidFill>
              </a:rPr>
              <a:t>+52% improvement</a:t>
            </a:r>
            <a:r>
              <a:rPr lang="en-US" sz="1800">
                <a:solidFill>
                  <a:schemeClr val="dk1"/>
                </a:solidFill>
              </a:rPr>
              <a:t> driven by our data-centric strategy.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External Comparison: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Competitive with recent studies on GTSRB (96.21%) and other </a:t>
            </a:r>
            <a:r>
              <a:rPr lang="en-US" sz="1800">
                <a:solidFill>
                  <a:schemeClr val="dk1"/>
                </a:solidFill>
              </a:rPr>
              <a:t>YOLO v8</a:t>
            </a:r>
            <a:r>
              <a:rPr lang="en-US" sz="1800">
                <a:solidFill>
                  <a:schemeClr val="dk1"/>
                </a:solidFill>
              </a:rPr>
              <a:t> implementations (94.9%) 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1"/>
          <p:cNvSpPr txBox="1"/>
          <p:nvPr>
            <p:ph type="title"/>
          </p:nvPr>
        </p:nvSpPr>
        <p:spPr>
          <a:xfrm>
            <a:off x="629911" y="460589"/>
            <a:ext cx="84840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3700">
                <a:latin typeface="Arial"/>
                <a:ea typeface="Arial"/>
                <a:cs typeface="Arial"/>
                <a:sym typeface="Arial"/>
              </a:rPr>
              <a:t>Ablation Study</a:t>
            </a:r>
            <a:endParaRPr b="1" sz="4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50" y="2411488"/>
            <a:ext cx="10840973" cy="3631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629900" y="1872150"/>
            <a:ext cx="81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Ablation Study Results 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" name="Google Shape;255;p12"/>
          <p:cNvSpPr txBox="1"/>
          <p:nvPr>
            <p:ph type="title"/>
          </p:nvPr>
        </p:nvSpPr>
        <p:spPr>
          <a:xfrm>
            <a:off x="460261" y="435182"/>
            <a:ext cx="8483991" cy="955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Results (Quantitative)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12"/>
          <p:cNvSpPr txBox="1"/>
          <p:nvPr/>
        </p:nvSpPr>
        <p:spPr>
          <a:xfrm>
            <a:off x="460250" y="1858025"/>
            <a:ext cx="7065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Final Test Metrics: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mAP@0.5: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chemeClr val="dk1"/>
                </a:solidFill>
              </a:rPr>
              <a:t>94.18%</a:t>
            </a:r>
            <a:r>
              <a:rPr lang="en-US" sz="2000">
                <a:solidFill>
                  <a:schemeClr val="dk1"/>
                </a:solidFill>
              </a:rPr>
              <a:t> (Excellent Detection).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mAP@0.5:0.95:</a:t>
            </a: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chemeClr val="dk1"/>
                </a:solidFill>
              </a:rPr>
              <a:t>81.06%</a:t>
            </a:r>
            <a:r>
              <a:rPr lang="en-US" sz="2000">
                <a:solidFill>
                  <a:schemeClr val="dk1"/>
                </a:solidFill>
              </a:rPr>
              <a:t> (High Precision Localization).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Precision:</a:t>
            </a:r>
            <a:r>
              <a:rPr lang="en-US" sz="2000">
                <a:solidFill>
                  <a:schemeClr val="dk1"/>
                </a:solidFill>
              </a:rPr>
              <a:t> 97.70% | </a:t>
            </a:r>
            <a:r>
              <a:rPr b="1" lang="en-US" sz="2000">
                <a:solidFill>
                  <a:schemeClr val="dk1"/>
                </a:solidFill>
              </a:rPr>
              <a:t>Recall:</a:t>
            </a:r>
            <a:r>
              <a:rPr lang="en-US" sz="2000">
                <a:solidFill>
                  <a:schemeClr val="dk1"/>
                </a:solidFill>
              </a:rPr>
              <a:t> 94.11% 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Training Dynamics:</a:t>
            </a:r>
            <a:r>
              <a:rPr lang="en-US" sz="2000">
                <a:solidFill>
                  <a:schemeClr val="dk1"/>
                </a:solidFill>
              </a:rPr>
              <a:t> Validation loss decreased consistently, proving no overfitting occurred.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100" y="1603500"/>
            <a:ext cx="4262948" cy="206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1700" y="4096088"/>
            <a:ext cx="2961009" cy="19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2"/>
          <p:cNvSpPr txBox="1"/>
          <p:nvPr/>
        </p:nvSpPr>
        <p:spPr>
          <a:xfrm>
            <a:off x="9335375" y="3667950"/>
            <a:ext cx="152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Metrics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2"/>
          <p:cNvSpPr txBox="1"/>
          <p:nvPr/>
        </p:nvSpPr>
        <p:spPr>
          <a:xfrm>
            <a:off x="9230975" y="6069600"/>
            <a:ext cx="29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Precision-Recall Curve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5e31a8155_0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g3a5e31a8155_0_87"/>
          <p:cNvSpPr txBox="1"/>
          <p:nvPr>
            <p:ph type="title"/>
          </p:nvPr>
        </p:nvSpPr>
        <p:spPr>
          <a:xfrm>
            <a:off x="460261" y="435182"/>
            <a:ext cx="84840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Results (Quantitative)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g3a5e31a8155_0_87"/>
          <p:cNvSpPr txBox="1"/>
          <p:nvPr/>
        </p:nvSpPr>
        <p:spPr>
          <a:xfrm>
            <a:off x="460250" y="2224225"/>
            <a:ext cx="5934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Class-wise Performance:</a:t>
            </a:r>
            <a:r>
              <a:rPr lang="en-US" sz="2000">
                <a:solidFill>
                  <a:schemeClr val="dk1"/>
                </a:solidFill>
              </a:rPr>
              <a:t> The model shows high accuracy across nearly all 29 classes with minimal confusion.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Real-World Success:</a:t>
            </a:r>
            <a:r>
              <a:rPr lang="en-US" sz="2000">
                <a:solidFill>
                  <a:schemeClr val="dk1"/>
                </a:solidFill>
              </a:rPr>
              <a:t> Successfully detects signs in low light, blur, and difficult angles.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269" name="Google Shape;269;g3a5e31a8155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a5e31a8155_0_87"/>
          <p:cNvSpPr txBox="1"/>
          <p:nvPr/>
        </p:nvSpPr>
        <p:spPr>
          <a:xfrm>
            <a:off x="8755625" y="5371125"/>
            <a:ext cx="14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3a5e31a8155_0_87"/>
          <p:cNvSpPr txBox="1"/>
          <p:nvPr/>
        </p:nvSpPr>
        <p:spPr>
          <a:xfrm>
            <a:off x="9230975" y="6069600"/>
            <a:ext cx="296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a5e31a8155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9325" y="2317488"/>
            <a:ext cx="4237527" cy="29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647121" y="1816975"/>
            <a:ext cx="71469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chemeClr val="dk1"/>
                </a:solidFill>
              </a:rPr>
              <a:t>Successfully developed a high-accuracy traffic sign detection framework achieving </a:t>
            </a:r>
            <a:r>
              <a:rPr b="1" lang="en-US" sz="1900">
                <a:solidFill>
                  <a:schemeClr val="dk1"/>
                </a:solidFill>
              </a:rPr>
              <a:t>94.18% mAP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chemeClr val="dk1"/>
                </a:solidFill>
              </a:rPr>
              <a:t>Proved that a </a:t>
            </a:r>
            <a:r>
              <a:rPr b="1" lang="en-US" sz="1900">
                <a:solidFill>
                  <a:schemeClr val="dk1"/>
                </a:solidFill>
              </a:rPr>
              <a:t>Data-Centric approach</a:t>
            </a:r>
            <a:r>
              <a:rPr lang="en-US" sz="1900">
                <a:solidFill>
                  <a:schemeClr val="dk1"/>
                </a:solidFill>
              </a:rPr>
              <a:t> (robust augmentation) is just as critical as model architecture.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chemeClr val="dk1"/>
                </a:solidFill>
              </a:rPr>
              <a:t>Demonstrated that the </a:t>
            </a:r>
            <a:r>
              <a:rPr b="1" lang="en-US" sz="1900">
                <a:solidFill>
                  <a:schemeClr val="dk1"/>
                </a:solidFill>
              </a:rPr>
              <a:t>YOLO v8</a:t>
            </a:r>
            <a:r>
              <a:rPr b="1" lang="en-US" sz="1900">
                <a:solidFill>
                  <a:schemeClr val="dk1"/>
                </a:solidFill>
              </a:rPr>
              <a:t>-Large</a:t>
            </a:r>
            <a:r>
              <a:rPr lang="en-US" sz="1900">
                <a:solidFill>
                  <a:schemeClr val="dk1"/>
                </a:solidFill>
              </a:rPr>
              <a:t> model provides the necessary capacity to learn complex sign features compared to smaller models.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Provides a reproducible solution for safer autonomous vehicle systems.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78" name="Google Shape;278;p13"/>
          <p:cNvSpPr txBox="1"/>
          <p:nvPr>
            <p:ph type="title"/>
          </p:nvPr>
        </p:nvSpPr>
        <p:spPr>
          <a:xfrm>
            <a:off x="647114" y="496793"/>
            <a:ext cx="9855591" cy="9559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0" name="Google Shape;2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300" y="1912875"/>
            <a:ext cx="3337076" cy="3337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/>
        </p:nvSpPr>
        <p:spPr>
          <a:xfrm>
            <a:off x="8610600" y="5393075"/>
            <a:ext cx="336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Qualitative Detection Results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5e31a8155_0_79"/>
          <p:cNvSpPr txBox="1"/>
          <p:nvPr/>
        </p:nvSpPr>
        <p:spPr>
          <a:xfrm>
            <a:off x="780550" y="2230838"/>
            <a:ext cx="9092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91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2100">
                <a:solidFill>
                  <a:schemeClr val="dk1"/>
                </a:solidFill>
              </a:rPr>
              <a:t>Generalizability:</a:t>
            </a:r>
            <a:r>
              <a:rPr lang="en-US" sz="2100">
                <a:solidFill>
                  <a:schemeClr val="dk1"/>
                </a:solidFill>
              </a:rPr>
              <a:t> I want to test this model on international datasets, like the German Traffic Sign Benchmark.</a:t>
            </a:r>
            <a:endParaRPr sz="21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2100">
                <a:solidFill>
                  <a:schemeClr val="dk1"/>
                </a:solidFill>
              </a:rPr>
              <a:t>Small Objects:</a:t>
            </a:r>
            <a:r>
              <a:rPr lang="en-US" sz="2100">
                <a:solidFill>
                  <a:schemeClr val="dk1"/>
                </a:solidFill>
              </a:rPr>
              <a:t> I will try new techniques like 'Attention Mechanisms' to see small signs even better.</a:t>
            </a:r>
            <a:endParaRPr sz="21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b="1" lang="en-US" sz="2100">
                <a:solidFill>
                  <a:schemeClr val="dk1"/>
                </a:solidFill>
              </a:rPr>
              <a:t>Edge Deployment:</a:t>
            </a:r>
            <a:r>
              <a:rPr lang="en-US" sz="2100">
                <a:solidFill>
                  <a:schemeClr val="dk1"/>
                </a:solidFill>
              </a:rPr>
              <a:t> I want to make the model smaller so it can run on small devices inside cars."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88" name="Google Shape;288;g3a5e31a8155_0_79"/>
          <p:cNvSpPr txBox="1"/>
          <p:nvPr>
            <p:ph type="title"/>
          </p:nvPr>
        </p:nvSpPr>
        <p:spPr>
          <a:xfrm>
            <a:off x="907800" y="656100"/>
            <a:ext cx="9594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3a5e31a8155_0_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0" name="Google Shape;290;g3a5e31a815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 txBox="1"/>
          <p:nvPr/>
        </p:nvSpPr>
        <p:spPr>
          <a:xfrm>
            <a:off x="914400" y="1532800"/>
            <a:ext cx="10018200" cy="4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1.​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Flores-Calero, M.; Astudillo, C.A.; Guevara, D.; Maza, J.; Lita, B.S.; Defaz, B.;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Ante, J.S.; Zabala-Blanco, D.; Armingol Moreno, J.M. Traffic Sign Detection and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Recognition Using YOLO Object Detection Algorithm: A Systematic Review.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Mathematics 2024, 12, 297.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2.​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Mirzaei, B.; Nezamabadi-pour, H.; Raoof, A.; Derakhshani, R. Small Object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Detection and Tracking: A Comprehensive Review. Sensors 2023, 23, 6887.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3.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​ Huang, Z.J.; Li, L.T.; Krizek, G.C.; Sun, L.H. Research on Traffic Sign Detection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Based on Improved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YOLO v8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 Journal of Computer and Communications, 2023,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11, 226-232.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4.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​ Han, T.; Sun, L.; Dong, Q. An Improved YOLO Model for Traffic Signs Small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Target Image Detection. Appl. Sci. 2023, 13, 8754.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5.​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Zhang, L.J.; Fang, J.J., Jr.; Liu, Y.X., Jr.; Le, H.F.; Rao, Z.Q., Jr.; Zhao, J.X.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CR-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YOLO v8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: Multiscale Object Detection in Traffic Sign Images. IEEE Access,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2024, 12, 219-228.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6.​ 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Du, S.; Pan, W.; Li, N.; Dai, S.; Xu, B.; Liu, H.; Xu, C.; Li, X. TSD-YOLO: Small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traffic sign detection based on improved YOLO v8. IET Image Process. 2024, 18,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2884-2898.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4"/>
          <p:cNvSpPr txBox="1"/>
          <p:nvPr/>
        </p:nvSpPr>
        <p:spPr>
          <a:xfrm>
            <a:off x="914399" y="668972"/>
            <a:ext cx="3985683" cy="676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i="0" sz="5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4"/>
          <p:cNvSpPr txBox="1"/>
          <p:nvPr>
            <p:ph idx="12" type="sldNum"/>
          </p:nvPr>
        </p:nvSpPr>
        <p:spPr>
          <a:xfrm>
            <a:off x="9108827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/>
        </p:nvSpPr>
        <p:spPr>
          <a:xfrm>
            <a:off x="1264708" y="371100"/>
            <a:ext cx="9662584" cy="1081617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Outlines</a:t>
            </a:r>
            <a:endParaRPr/>
          </a:p>
        </p:txBody>
      </p:sp>
      <p:grpSp>
        <p:nvGrpSpPr>
          <p:cNvPr id="101" name="Google Shape;101;p2"/>
          <p:cNvGrpSpPr/>
          <p:nvPr/>
        </p:nvGrpSpPr>
        <p:grpSpPr>
          <a:xfrm>
            <a:off x="1368313" y="1743216"/>
            <a:ext cx="6987911" cy="4221719"/>
            <a:chOff x="0" y="515"/>
            <a:chExt cx="6987911" cy="4221719"/>
          </a:xfrm>
        </p:grpSpPr>
        <p:sp>
          <p:nvSpPr>
            <p:cNvPr id="102" name="Google Shape;102;p2"/>
            <p:cNvSpPr/>
            <p:nvPr/>
          </p:nvSpPr>
          <p:spPr>
            <a:xfrm>
              <a:off x="0" y="515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30981" y="97939"/>
              <a:ext cx="238148" cy="23814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111" y="515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500111" y="515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Research Gaps and Problem Statement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0" y="541761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30981" y="639185"/>
              <a:ext cx="238148" cy="23814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00111" y="541761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500111" y="541761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Objectives 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0" y="1083007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30981" y="1180432"/>
              <a:ext cx="238148" cy="23814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00111" y="1083007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500111" y="1083007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Research Scope and Literature Review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0" y="1624253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30981" y="1721678"/>
              <a:ext cx="238148" cy="23814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0111" y="1565093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500111" y="1565093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Methodology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0" y="2165500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30981" y="2262924"/>
              <a:ext cx="238148" cy="23814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0111" y="2165500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500111" y="2165500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Dataset Overview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0" y="2706746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0981" y="2804170"/>
              <a:ext cx="238148" cy="23814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00111" y="2706746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500111" y="2706746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Results and Discussion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0" y="3247992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30981" y="3345416"/>
              <a:ext cx="238148" cy="23814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00111" y="3247992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500111" y="3247992"/>
              <a:ext cx="6487800" cy="4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Comparison with State-of-Arts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0" y="3789238"/>
              <a:ext cx="6987897" cy="43299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30981" y="3886662"/>
              <a:ext cx="238148" cy="238148"/>
            </a:xfrm>
            <a:prstGeom prst="rect">
              <a:avLst/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00111" y="3789238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500111" y="3789238"/>
              <a:ext cx="6487785" cy="432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825" lIns="45825" spcFirstLastPara="1" rIns="45825" wrap="square" tIns="45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 &amp; Future Work</a:t>
              </a:r>
              <a:endPara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4" name="Google Shape;13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"/>
          <p:cNvSpPr txBox="1"/>
          <p:nvPr>
            <p:ph type="ctrTitle"/>
          </p:nvPr>
        </p:nvSpPr>
        <p:spPr>
          <a:xfrm>
            <a:off x="1524000" y="622457"/>
            <a:ext cx="91440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Publication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665750" y="2169101"/>
            <a:ext cx="108606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Submitted Thesis:</a:t>
            </a:r>
            <a:endParaRPr b="1" sz="2300">
              <a:latin typeface="Arial"/>
              <a:ea typeface="Arial"/>
              <a:cs typeface="Arial"/>
              <a:sym typeface="Arial"/>
            </a:endParaRPr>
          </a:p>
          <a:p>
            <a:pPr indent="-3527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Title: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A Data-Centric Approach to High-Accuracy Traffic Sign Detection Using an Optimized 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YOLO v8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Model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Author: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Piyash Basak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5274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Institution:</a:t>
            </a:r>
            <a:r>
              <a:rPr lang="en-US" sz="2300">
                <a:latin typeface="Arial"/>
                <a:ea typeface="Arial"/>
                <a:cs typeface="Arial"/>
                <a:sym typeface="Arial"/>
              </a:rPr>
              <a:t> Daffodil International University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5274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Dataset Link : </a:t>
            </a:r>
            <a:r>
              <a:rPr lang="en-US" sz="2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https://universe.roboflow.com/usmanchaudhry622-gmail-com/traffic-and-road-signs/dataset/1</a:t>
            </a:r>
            <a:endParaRPr b="1"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/>
        </p:nvSpPr>
        <p:spPr>
          <a:xfrm>
            <a:off x="2980267" y="2567518"/>
            <a:ext cx="6231467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1" i="0" sz="4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7"/>
          <p:cNvSpPr/>
          <p:nvPr/>
        </p:nvSpPr>
        <p:spPr>
          <a:xfrm>
            <a:off x="5779564" y="3576325"/>
            <a:ext cx="633000" cy="620100"/>
          </a:xfrm>
          <a:prstGeom prst="smileyFace">
            <a:avLst>
              <a:gd fmla="val 4653" name="adj"/>
            </a:avLst>
          </a:prstGeom>
          <a:solidFill>
            <a:srgbClr val="F2F2F2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451" y="2457451"/>
            <a:ext cx="19431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4284447" y="1595967"/>
            <a:ext cx="362310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 ???</a:t>
            </a:r>
            <a:endParaRPr b="1" i="0" sz="2133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/>
        </p:nvSpPr>
        <p:spPr>
          <a:xfrm>
            <a:off x="411325" y="415725"/>
            <a:ext cx="84888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 </a:t>
            </a: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&amp; </a:t>
            </a:r>
            <a:r>
              <a:rPr b="1"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Gaps</a:t>
            </a:r>
            <a:endParaRPr/>
          </a:p>
        </p:txBody>
      </p:sp>
      <p:sp>
        <p:nvSpPr>
          <p:cNvPr id="141" name="Google Shape;141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755425" y="2118675"/>
            <a:ext cx="7632600" cy="3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Problem Statement: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Traffic Sign Recognition (TSR) is critical for the safety of Autonomous Vehicles and ADAS.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Real-world performance is compromised by challenging conditions: poor lighting, bad weather, and Blocked by other objects.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Research Gap: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Existing models struggle to detect small and distant objects reliably.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Standard training methods often lead to overfitting when using large, complex models like </a:t>
            </a:r>
            <a:r>
              <a:rPr lang="en-US" sz="1800">
                <a:solidFill>
                  <a:schemeClr val="dk1"/>
                </a:solidFill>
              </a:rPr>
              <a:t>YOLO v8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750" y="2536750"/>
            <a:ext cx="3233675" cy="22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9676525" y="4827475"/>
            <a:ext cx="16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Challenging conditions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640225" y="783375"/>
            <a:ext cx="70518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Transition to objective</a:t>
            </a:r>
            <a:endParaRPr/>
          </a:p>
        </p:txBody>
      </p:sp>
      <p:sp>
        <p:nvSpPr>
          <p:cNvPr id="151" name="Google Shape;15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640225" y="2409501"/>
            <a:ext cx="10911600" cy="30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Why choose this problem?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A failure to detect a single sign can have serious safety consequences for autonomous driving.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</a:rPr>
              <a:t>Our Approach: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Instead of designing a new architecture, we focus on a </a:t>
            </a:r>
            <a:r>
              <a:rPr b="1" lang="en-US" sz="1900">
                <a:solidFill>
                  <a:schemeClr val="dk1"/>
                </a:solidFill>
              </a:rPr>
              <a:t>Data-Centric Methodology</a:t>
            </a:r>
            <a:r>
              <a:rPr lang="en-US" sz="1900">
                <a:solidFill>
                  <a:schemeClr val="dk1"/>
                </a:solidFill>
              </a:rPr>
              <a:t>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We aim to maximize the performance of a proven, state-of-the-art model (</a:t>
            </a:r>
            <a:r>
              <a:rPr b="1" lang="en-US" sz="1900">
                <a:solidFill>
                  <a:schemeClr val="dk1"/>
                </a:solidFill>
              </a:rPr>
              <a:t>YOLO v8</a:t>
            </a:r>
            <a:r>
              <a:rPr b="1" lang="en-US" sz="1900">
                <a:solidFill>
                  <a:schemeClr val="dk1"/>
                </a:solidFill>
              </a:rPr>
              <a:t>-Large</a:t>
            </a:r>
            <a:r>
              <a:rPr lang="en-US" sz="1900">
                <a:solidFill>
                  <a:schemeClr val="dk1"/>
                </a:solidFill>
              </a:rPr>
              <a:t>) using optimized training and augmentation.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>
            <p:ph type="title"/>
          </p:nvPr>
        </p:nvSpPr>
        <p:spPr>
          <a:xfrm>
            <a:off x="921950" y="542975"/>
            <a:ext cx="80688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5"/>
          <p:cNvSpPr txBox="1"/>
          <p:nvPr>
            <p:ph idx="1" type="body"/>
          </p:nvPr>
        </p:nvSpPr>
        <p:spPr>
          <a:xfrm>
            <a:off x="506725" y="1999425"/>
            <a:ext cx="9705300" cy="3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Develop an Optimized Framework: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Create a robust training pipeline combining the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YOLO v8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-Large model with a comprehensive data augmentation strategy.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Achieve State-of-the-Art Accuracy: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Target exceptional precision and recall (mAP@0.5 &gt; 94%) to ensure reliability for real-time safety.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Validate via Ablation Studies: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Rigorously test the impact of model scale and augmentation to prove the effectiveness of the proposed method.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/>
          <p:nvPr>
            <p:ph type="title"/>
          </p:nvPr>
        </p:nvSpPr>
        <p:spPr>
          <a:xfrm>
            <a:off x="506725" y="599550"/>
            <a:ext cx="8484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Research Scope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6"/>
          <p:cNvSpPr txBox="1"/>
          <p:nvPr>
            <p:ph idx="1" type="body"/>
          </p:nvPr>
        </p:nvSpPr>
        <p:spPr>
          <a:xfrm>
            <a:off x="506725" y="1999425"/>
            <a:ext cx="66792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Model: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YOLO v8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-Large (55 Million Parameters) chosen for its high learning capacity.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Dataset: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"Traffic and Road Signs" dataset containing 10,000 images and 29 distinct classes.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Application Domain: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Computer Vision for Autonomous Driving and ADAS.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9750" y="2222863"/>
            <a:ext cx="3733025" cy="30367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6"/>
          <p:cNvSpPr txBox="1"/>
          <p:nvPr/>
        </p:nvSpPr>
        <p:spPr>
          <a:xfrm>
            <a:off x="8990725" y="5259600"/>
            <a:ext cx="185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of 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v8l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610900" y="565988"/>
            <a:ext cx="8196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506725" y="2002900"/>
            <a:ext cx="7131900" cy="4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Traditional Methods: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Color and shape-based algorithms were unreliable in complex real-world scenes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Deep Learning Evolution: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R-CNN Family: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Accurate but too slow for real-time driving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YOLOv1-v5: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Revolutionized speed and real-time detection 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YOLO v8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 (Latest):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 Introduces Anchor-Free detection and the C2f module for better feature extraction.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829" y="1914938"/>
            <a:ext cx="3418396" cy="33414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7"/>
          <p:cNvSpPr txBox="1"/>
          <p:nvPr/>
        </p:nvSpPr>
        <p:spPr>
          <a:xfrm>
            <a:off x="8990725" y="5256400"/>
            <a:ext cx="251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YOLO v8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Network Architecture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f3ae9c3a0_0_0"/>
          <p:cNvSpPr txBox="1"/>
          <p:nvPr>
            <p:ph type="title"/>
          </p:nvPr>
        </p:nvSpPr>
        <p:spPr>
          <a:xfrm>
            <a:off x="610900" y="565988"/>
            <a:ext cx="8196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3af3ae9c3a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g3af3ae9c3a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af3ae9c3a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600" y="1685200"/>
            <a:ext cx="10274851" cy="451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af3ae9c3a0_0_11"/>
          <p:cNvSpPr txBox="1"/>
          <p:nvPr>
            <p:ph type="title"/>
          </p:nvPr>
        </p:nvSpPr>
        <p:spPr>
          <a:xfrm>
            <a:off x="610900" y="565988"/>
            <a:ext cx="8196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b="1" lang="en-US" sz="4000"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3af3ae9c3a0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g3af3ae9c3a0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7350" y="317375"/>
            <a:ext cx="1215425" cy="12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af3ae9c3a0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575" y="1685200"/>
            <a:ext cx="10274851" cy="451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2023-10-03T04:05:12Z</dcterms:created>
  <dc:creator>Marzia Ahmed</dc:creator>
</cp:coreProperties>
</file>